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16"/>
  </p:notesMasterIdLst>
  <p:handoutMasterIdLst>
    <p:handoutMasterId r:id="rId17"/>
  </p:handoutMasterIdLst>
  <p:sldIdLst>
    <p:sldId id="256" r:id="rId5"/>
    <p:sldId id="1798" r:id="rId6"/>
    <p:sldId id="1800" r:id="rId7"/>
    <p:sldId id="1818" r:id="rId8"/>
    <p:sldId id="1821" r:id="rId9"/>
    <p:sldId id="1822" r:id="rId10"/>
    <p:sldId id="1823" r:id="rId11"/>
    <p:sldId id="1825" r:id="rId12"/>
    <p:sldId id="1826" r:id="rId13"/>
    <p:sldId id="1827" r:id="rId14"/>
    <p:sldId id="1813" r:id="rId1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2C811"/>
    <a:srgbClr val="0B556A"/>
    <a:srgbClr val="0078D4"/>
    <a:srgbClr val="E91C1C"/>
    <a:srgbClr val="243A5E"/>
    <a:srgbClr val="4BCBEE"/>
    <a:srgbClr val="1392B4"/>
    <a:srgbClr val="59B4D9"/>
    <a:srgbClr val="EBEBEB"/>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457EE5-F2B7-4E92-B802-E819EFDED992}" v="1" dt="2022-02-23T23:46:20.5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07" autoAdjust="0"/>
    <p:restoredTop sz="80857" autoAdjust="0"/>
  </p:normalViewPr>
  <p:slideViewPr>
    <p:cSldViewPr snapToGrid="0">
      <p:cViewPr varScale="1">
        <p:scale>
          <a:sx n="54" d="100"/>
          <a:sy n="54" d="100"/>
        </p:scale>
        <p:origin x="1184" y="5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60457EE5-F2B7-4E92-B802-E819EFDED992}"/>
    <pc:docChg chg="undo custSel addSld delSld modSld">
      <pc:chgData name="Brian Moring" userId="d63e1979-4170-492a-9b10-98f39b9268fa" providerId="ADAL" clId="{60457EE5-F2B7-4E92-B802-E819EFDED992}" dt="2022-02-23T23:50:40.948" v="23" actId="478"/>
      <pc:docMkLst>
        <pc:docMk/>
      </pc:docMkLst>
      <pc:sldChg chg="modSp mod">
        <pc:chgData name="Brian Moring" userId="d63e1979-4170-492a-9b10-98f39b9268fa" providerId="ADAL" clId="{60457EE5-F2B7-4E92-B802-E819EFDED992}" dt="2022-02-23T23:46:32.548" v="3" actId="20577"/>
        <pc:sldMkLst>
          <pc:docMk/>
          <pc:sldMk cId="3018641981" sldId="1627"/>
        </pc:sldMkLst>
        <pc:spChg chg="mod">
          <ac:chgData name="Brian Moring" userId="d63e1979-4170-492a-9b10-98f39b9268fa" providerId="ADAL" clId="{60457EE5-F2B7-4E92-B802-E819EFDED992}" dt="2022-02-23T23:46:32.548" v="3" actId="20577"/>
          <ac:spMkLst>
            <pc:docMk/>
            <pc:sldMk cId="3018641981" sldId="1627"/>
            <ac:spMk id="4" creationId="{841CB59B-EF9E-4E47-BF33-B8075EB6C7A1}"/>
          </ac:spMkLst>
        </pc:spChg>
      </pc:sldChg>
      <pc:sldChg chg="del">
        <pc:chgData name="Brian Moring" userId="d63e1979-4170-492a-9b10-98f39b9268fa" providerId="ADAL" clId="{60457EE5-F2B7-4E92-B802-E819EFDED992}" dt="2022-02-23T23:46:22.408" v="1" actId="47"/>
        <pc:sldMkLst>
          <pc:docMk/>
          <pc:sldMk cId="2830033870" sldId="1746"/>
        </pc:sldMkLst>
      </pc:sldChg>
      <pc:sldChg chg="delSp mod">
        <pc:chgData name="Brian Moring" userId="d63e1979-4170-492a-9b10-98f39b9268fa" providerId="ADAL" clId="{60457EE5-F2B7-4E92-B802-E819EFDED992}" dt="2022-02-23T23:50:40.948" v="23" actId="478"/>
        <pc:sldMkLst>
          <pc:docMk/>
          <pc:sldMk cId="2592321789" sldId="1786"/>
        </pc:sldMkLst>
        <pc:spChg chg="del">
          <ac:chgData name="Brian Moring" userId="d63e1979-4170-492a-9b10-98f39b9268fa" providerId="ADAL" clId="{60457EE5-F2B7-4E92-B802-E819EFDED992}" dt="2022-02-23T23:50:40.948" v="23" actId="478"/>
          <ac:spMkLst>
            <pc:docMk/>
            <pc:sldMk cId="2592321789" sldId="1786"/>
            <ac:spMk id="3" creationId="{68F755E2-26CC-4DEE-BBD8-27B33B993FFA}"/>
          </ac:spMkLst>
        </pc:spChg>
      </pc:sldChg>
      <pc:sldChg chg="addSp delSp modSp mod modClrScheme chgLayout">
        <pc:chgData name="Brian Moring" userId="d63e1979-4170-492a-9b10-98f39b9268fa" providerId="ADAL" clId="{60457EE5-F2B7-4E92-B802-E819EFDED992}" dt="2022-02-23T23:47:37.275" v="9" actId="22"/>
        <pc:sldMkLst>
          <pc:docMk/>
          <pc:sldMk cId="51930078" sldId="1799"/>
        </pc:sldMkLst>
        <pc:spChg chg="add del mod">
          <ac:chgData name="Brian Moring" userId="d63e1979-4170-492a-9b10-98f39b9268fa" providerId="ADAL" clId="{60457EE5-F2B7-4E92-B802-E819EFDED992}" dt="2022-02-23T23:47:28.873" v="8" actId="478"/>
          <ac:spMkLst>
            <pc:docMk/>
            <pc:sldMk cId="51930078" sldId="1799"/>
            <ac:spMk id="3" creationId="{602AE67B-6ACF-40E4-AA4F-AD2C76A2A14A}"/>
          </ac:spMkLst>
        </pc:spChg>
        <pc:spChg chg="add">
          <ac:chgData name="Brian Moring" userId="d63e1979-4170-492a-9b10-98f39b9268fa" providerId="ADAL" clId="{60457EE5-F2B7-4E92-B802-E819EFDED992}" dt="2022-02-23T23:47:37.275" v="9" actId="22"/>
          <ac:spMkLst>
            <pc:docMk/>
            <pc:sldMk cId="51930078" sldId="1799"/>
            <ac:spMk id="4" creationId="{BE30497F-2449-4052-A5C2-BE73AECF52B8}"/>
          </ac:spMkLst>
        </pc:spChg>
        <pc:spChg chg="mod ord">
          <ac:chgData name="Brian Moring" userId="d63e1979-4170-492a-9b10-98f39b9268fa" providerId="ADAL" clId="{60457EE5-F2B7-4E92-B802-E819EFDED992}" dt="2022-02-23T23:47:23.868" v="6" actId="26606"/>
          <ac:spMkLst>
            <pc:docMk/>
            <pc:sldMk cId="51930078" sldId="1799"/>
            <ac:spMk id="5" creationId="{007C2C26-EFD2-E847-AEA7-5CEF245E0904}"/>
          </ac:spMkLst>
        </pc:spChg>
        <pc:picChg chg="del mod ord modCrop">
          <ac:chgData name="Brian Moring" userId="d63e1979-4170-492a-9b10-98f39b9268fa" providerId="ADAL" clId="{60457EE5-F2B7-4E92-B802-E819EFDED992}" dt="2022-02-23T23:47:27.451" v="7" actId="478"/>
          <ac:picMkLst>
            <pc:docMk/>
            <pc:sldMk cId="51930078" sldId="1799"/>
            <ac:picMk id="6" creationId="{35F758E2-1262-4169-85E5-155D235772A0}"/>
          </ac:picMkLst>
        </pc:picChg>
      </pc:sldChg>
      <pc:sldChg chg="addSp delSp modSp mod modClrScheme chgLayout">
        <pc:chgData name="Brian Moring" userId="d63e1979-4170-492a-9b10-98f39b9268fa" providerId="ADAL" clId="{60457EE5-F2B7-4E92-B802-E819EFDED992}" dt="2022-02-23T23:48:45.894" v="13" actId="22"/>
        <pc:sldMkLst>
          <pc:docMk/>
          <pc:sldMk cId="3200586913" sldId="1808"/>
        </pc:sldMkLst>
        <pc:spChg chg="add del mod">
          <ac:chgData name="Brian Moring" userId="d63e1979-4170-492a-9b10-98f39b9268fa" providerId="ADAL" clId="{60457EE5-F2B7-4E92-B802-E819EFDED992}" dt="2022-02-23T23:48:45.477" v="12" actId="478"/>
          <ac:spMkLst>
            <pc:docMk/>
            <pc:sldMk cId="3200586913" sldId="1808"/>
            <ac:spMk id="3" creationId="{E9A86591-778F-46E6-B541-6BA8DFA30BCA}"/>
          </ac:spMkLst>
        </pc:spChg>
        <pc:spChg chg="add">
          <ac:chgData name="Brian Moring" userId="d63e1979-4170-492a-9b10-98f39b9268fa" providerId="ADAL" clId="{60457EE5-F2B7-4E92-B802-E819EFDED992}" dt="2022-02-23T23:48:45.894" v="13" actId="22"/>
          <ac:spMkLst>
            <pc:docMk/>
            <pc:sldMk cId="3200586913" sldId="1808"/>
            <ac:spMk id="4" creationId="{A8133748-53D5-41FF-95CF-412867DD1B10}"/>
          </ac:spMkLst>
        </pc:spChg>
        <pc:spChg chg="mod ord">
          <ac:chgData name="Brian Moring" userId="d63e1979-4170-492a-9b10-98f39b9268fa" providerId="ADAL" clId="{60457EE5-F2B7-4E92-B802-E819EFDED992}" dt="2022-02-23T23:48:31.114" v="10" actId="700"/>
          <ac:spMkLst>
            <pc:docMk/>
            <pc:sldMk cId="3200586913" sldId="1808"/>
            <ac:spMk id="5" creationId="{007C2C26-EFD2-E847-AEA7-5CEF245E0904}"/>
          </ac:spMkLst>
        </pc:spChg>
        <pc:picChg chg="del mod ord modCrop">
          <ac:chgData name="Brian Moring" userId="d63e1979-4170-492a-9b10-98f39b9268fa" providerId="ADAL" clId="{60457EE5-F2B7-4E92-B802-E819EFDED992}" dt="2022-02-23T23:48:33.137" v="11" actId="478"/>
          <ac:picMkLst>
            <pc:docMk/>
            <pc:sldMk cId="3200586913" sldId="1808"/>
            <ac:picMk id="6" creationId="{35F758E2-1262-4169-85E5-155D235772A0}"/>
          </ac:picMkLst>
        </pc:picChg>
      </pc:sldChg>
      <pc:sldChg chg="add del">
        <pc:chgData name="Brian Moring" userId="d63e1979-4170-492a-9b10-98f39b9268fa" providerId="ADAL" clId="{60457EE5-F2B7-4E92-B802-E819EFDED992}" dt="2022-02-23T23:49:58.207" v="16" actId="47"/>
        <pc:sldMkLst>
          <pc:docMk/>
          <pc:sldMk cId="185049309" sldId="1810"/>
        </pc:sldMkLst>
      </pc:sldChg>
      <pc:sldChg chg="modSp mod">
        <pc:chgData name="Brian Moring" userId="d63e1979-4170-492a-9b10-98f39b9268fa" providerId="ADAL" clId="{60457EE5-F2B7-4E92-B802-E819EFDED992}" dt="2022-02-23T23:50:35.954" v="22" actId="20577"/>
        <pc:sldMkLst>
          <pc:docMk/>
          <pc:sldMk cId="1576592242" sldId="1814"/>
        </pc:sldMkLst>
        <pc:spChg chg="mod">
          <ac:chgData name="Brian Moring" userId="d63e1979-4170-492a-9b10-98f39b9268fa" providerId="ADAL" clId="{60457EE5-F2B7-4E92-B802-E819EFDED992}" dt="2022-02-23T23:50:35.954" v="22" actId="20577"/>
          <ac:spMkLst>
            <pc:docMk/>
            <pc:sldMk cId="1576592242" sldId="1814"/>
            <ac:spMk id="3" creationId="{AA185E1C-174B-427E-8173-3D6B22758871}"/>
          </ac:spMkLst>
        </pc:spChg>
      </pc:sldChg>
      <pc:sldChg chg="add">
        <pc:chgData name="Brian Moring" userId="d63e1979-4170-492a-9b10-98f39b9268fa" providerId="ADAL" clId="{60457EE5-F2B7-4E92-B802-E819EFDED992}" dt="2022-02-23T23:46:20.522" v="0"/>
        <pc:sldMkLst>
          <pc:docMk/>
          <pc:sldMk cId="2648054270" sldId="1816"/>
        </pc:sldMkLst>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4/20/2022 2:40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4/20/2022 2:40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334823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Through the past few discussions, you've had the chance to do a myriad of tasks, loading and transforming data from a number of sources, building visuals, creating DAX equations, maybe even publishing a report or two to Power BI Service, but what's next? The next step on our data analysis journey is to share these reports with our wider audiences and organizations. We can do this in a workspace, a feature of Power BI Service. A workspace is a centralized repository in which you can collaborate with colleagues and teams to create collections of reports and dashboards.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Workspaces offer the following benefits: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Allow you to share and present reports and dashboards in a single environment.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Ensure that the highest level of security is maintained by controlling who can access datasets, reports, and dashboards.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Focus collaboration efforts as workspaces can be used to house reports and dashboards for use by multiple teams.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73819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523297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666388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discussed:</a:t>
            </a:r>
          </a:p>
          <a:p>
            <a:pPr marL="171450" indent="-171450">
              <a:buFont typeface="Arial" panose="020B0604020202020204" pitchFamily="34" charset="0"/>
              <a:buChar char="•"/>
            </a:pPr>
            <a:r>
              <a:rPr lang="en-US" dirty="0"/>
              <a:t>How to create, manage and secure workspace in Power BI.</a:t>
            </a:r>
          </a:p>
          <a:p>
            <a:pPr marL="171450" indent="-171450">
              <a:buFont typeface="Arial" panose="020B0604020202020204" pitchFamily="34" charset="0"/>
              <a:buChar char="•"/>
            </a:pPr>
            <a:r>
              <a:rPr lang="en-US" dirty="0"/>
              <a:t>How to share and manage Power BI assets.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533043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3" name="Picture 2" descr="A close up of a logo&#10;&#10;Description automatically generated">
            <a:extLst>
              <a:ext uri="{FF2B5EF4-FFF2-40B4-BE49-F238E27FC236}">
                <a16:creationId xmlns:a16="http://schemas.microsoft.com/office/drawing/2014/main" id="{EE33CCD1-91AB-4181-8A35-E4448394C927}"/>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91B1E1-5C1C-4C9A-8BF4-C36029BF7FD0}"/>
              </a:ext>
            </a:extLst>
          </p:cNvPr>
          <p:cNvGraphicFramePr>
            <a:graphicFrameLocks noChangeAspect="1"/>
          </p:cNvGraphicFramePr>
          <p:nvPr userDrawn="1">
            <p:custDataLst>
              <p:tags r:id="rId2"/>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2055" name="think-cell Slide" r:id="rId4" imgW="425" imgH="424" progId="TCLayout.ActiveDocument.1">
                  <p:embed/>
                </p:oleObj>
              </mc:Choice>
              <mc:Fallback>
                <p:oleObj name="think-cell Slide" r:id="rId4" imgW="425" imgH="424" progId="TCLayout.ActiveDocument.1">
                  <p:embed/>
                  <p:pic>
                    <p:nvPicPr>
                      <p:cNvPr id="3" name="Object 2" hidden="1">
                        <a:extLst>
                          <a:ext uri="{FF2B5EF4-FFF2-40B4-BE49-F238E27FC236}">
                            <a16:creationId xmlns:a16="http://schemas.microsoft.com/office/drawing/2014/main" id="{2D91B1E1-5C1C-4C9A-8BF4-C36029BF7FD0}"/>
                          </a:ext>
                        </a:extLst>
                      </p:cNvPr>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8004834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09" r:id="rId50"/>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0.xml"/><Relationship Id="rId4" Type="http://schemas.openxmlformats.org/officeDocument/2006/relationships/hyperlink" Target="https://openclipart.org/detail/169033/windows-mute-ico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0203293-3AF9-48B3-BA6F-725B7A7B98CB}"/>
              </a:ext>
            </a:extLst>
          </p:cNvPr>
          <p:cNvSpPr>
            <a:spLocks noGrp="1"/>
          </p:cNvSpPr>
          <p:nvPr>
            <p:ph type="title"/>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 y="487"/>
            <a:ext cx="12190271" cy="6238923"/>
          </a:xfrm>
          <a:prstGeom prst="rect">
            <a:avLst/>
          </a:prstGeom>
        </p:spPr>
      </p:pic>
      <p:sp>
        <p:nvSpPr>
          <p:cNvPr id="6" name="Rectangle 5"/>
          <p:cNvSpPr/>
          <p:nvPr/>
        </p:nvSpPr>
        <p:spPr>
          <a:xfrm>
            <a:off x="865" y="5728280"/>
            <a:ext cx="12190271" cy="1223643"/>
          </a:xfrm>
          <a:prstGeom prst="rect">
            <a:avLst/>
          </a:prstGeom>
          <a:gradFill flip="none" rotWithShape="1">
            <a:gsLst>
              <a:gs pos="17434">
                <a:srgbClr val="9C8786"/>
              </a:gs>
              <a:gs pos="0">
                <a:srgbClr val="6490B7"/>
              </a:gs>
              <a:gs pos="46000">
                <a:srgbClr val="F87935"/>
              </a:gs>
              <a:gs pos="100000">
                <a:srgbClr val="E5221D"/>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0"/>
          </a:p>
        </p:txBody>
      </p:sp>
      <p:sp>
        <p:nvSpPr>
          <p:cNvPr id="9" name="TextBox 8">
            <a:extLst>
              <a:ext uri="{FF2B5EF4-FFF2-40B4-BE49-F238E27FC236}">
                <a16:creationId xmlns:a16="http://schemas.microsoft.com/office/drawing/2014/main" id="{4D05F42A-3CAF-4589-BFB9-38B97A771304}"/>
              </a:ext>
            </a:extLst>
          </p:cNvPr>
          <p:cNvSpPr txBox="1"/>
          <p:nvPr/>
        </p:nvSpPr>
        <p:spPr>
          <a:xfrm>
            <a:off x="5451076" y="1318950"/>
            <a:ext cx="6740060" cy="575094"/>
          </a:xfrm>
          <a:prstGeom prst="rect">
            <a:avLst/>
          </a:prstGeom>
          <a:noFill/>
        </p:spPr>
        <p:txBody>
          <a:bodyPr wrap="square" rtlCol="0">
            <a:spAutoFit/>
          </a:bodyPr>
          <a:lstStyle/>
          <a:p>
            <a:pPr algn="ctr"/>
            <a:r>
              <a:rPr lang="en-US" sz="3137" b="1" dirty="0" err="1">
                <a:solidFill>
                  <a:schemeClr val="bg1"/>
                </a:solidFill>
                <a:latin typeface="Core Sans A 25 ExtraLight" panose="020B0203030302020204" pitchFamily="34" charset="0"/>
              </a:rPr>
              <a:t>DataFlows</a:t>
            </a:r>
            <a:endParaRPr lang="en-US" sz="3137" dirty="0"/>
          </a:p>
        </p:txBody>
      </p:sp>
      <p:sp>
        <p:nvSpPr>
          <p:cNvPr id="10" name="TextBox 9">
            <a:extLst>
              <a:ext uri="{FF2B5EF4-FFF2-40B4-BE49-F238E27FC236}">
                <a16:creationId xmlns:a16="http://schemas.microsoft.com/office/drawing/2014/main" id="{42B04F18-04EC-4BA6-AE0A-C48AEAE5D5AC}"/>
              </a:ext>
            </a:extLst>
          </p:cNvPr>
          <p:cNvSpPr txBox="1"/>
          <p:nvPr/>
        </p:nvSpPr>
        <p:spPr>
          <a:xfrm>
            <a:off x="7859076" y="4911659"/>
            <a:ext cx="4232309" cy="374793"/>
          </a:xfrm>
          <a:prstGeom prst="rect">
            <a:avLst/>
          </a:prstGeom>
          <a:noFill/>
        </p:spPr>
        <p:txBody>
          <a:bodyPr wrap="square" rtlCol="0">
            <a:spAutoFit/>
          </a:bodyPr>
          <a:lstStyle/>
          <a:p>
            <a:r>
              <a:rPr lang="en-US" sz="1800" dirty="0">
                <a:solidFill>
                  <a:schemeClr val="bg1"/>
                </a:solidFill>
              </a:rPr>
              <a:t>Please mute yourself. Thank you!</a:t>
            </a:r>
          </a:p>
        </p:txBody>
      </p:sp>
      <p:pic>
        <p:nvPicPr>
          <p:cNvPr id="15" name="Picture 14" descr="A close up of a sign&#10;&#10;Description automatically generated">
            <a:extLst>
              <a:ext uri="{FF2B5EF4-FFF2-40B4-BE49-F238E27FC236}">
                <a16:creationId xmlns:a16="http://schemas.microsoft.com/office/drawing/2014/main" id="{2BE7E9CE-8E2E-4E0D-B63C-AA0B79902A2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52083" y="4688040"/>
            <a:ext cx="687925" cy="687925"/>
          </a:xfrm>
          <a:prstGeom prst="rect">
            <a:avLst/>
          </a:prstGeom>
        </p:spPr>
      </p:pic>
    </p:spTree>
    <p:extLst>
      <p:ext uri="{BB962C8B-B14F-4D97-AF65-F5344CB8AC3E}">
        <p14:creationId xmlns:p14="http://schemas.microsoft.com/office/powerpoint/2010/main" val="31379045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Using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3282950"/>
          </a:xfrm>
        </p:spPr>
        <p:txBody>
          <a:bodyPr/>
          <a:lstStyle/>
          <a:p>
            <a:pPr marL="342900" indent="-342900">
              <a:buFont typeface="Arial" panose="020B0604020202020204" pitchFamily="34" charset="0"/>
              <a:buChar char="•"/>
            </a:pPr>
            <a:r>
              <a:rPr lang="en-US" dirty="0">
                <a:latin typeface="+mn-lt"/>
              </a:rPr>
              <a:t>We can reference the existing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In Power BI Desktop,</a:t>
            </a:r>
            <a:br>
              <a:rPr lang="en-US" dirty="0">
                <a:latin typeface="+mn-lt"/>
              </a:rPr>
            </a:br>
            <a:r>
              <a:rPr lang="en-US" dirty="0">
                <a:latin typeface="+mn-lt"/>
              </a:rPr>
              <a:t>select Get Data | Power BI dataflow </a:t>
            </a:r>
            <a:br>
              <a:rPr lang="en-US" dirty="0">
                <a:latin typeface="+mn-lt"/>
              </a:rPr>
            </a:br>
            <a:r>
              <a:rPr lang="en-US" dirty="0">
                <a:latin typeface="+mn-lt"/>
              </a:rPr>
              <a:t>and existing data flows will be shown.</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Thereafter </a:t>
            </a:r>
            <a:r>
              <a:rPr lang="en-US">
                <a:latin typeface="+mn-lt"/>
              </a:rPr>
              <a:t>report can be </a:t>
            </a:r>
            <a:r>
              <a:rPr lang="en-US" dirty="0">
                <a:latin typeface="+mn-lt"/>
              </a:rPr>
              <a:t>created.</a:t>
            </a:r>
            <a:endParaRPr lang="en-IN" dirty="0">
              <a:latin typeface="+mn-lt"/>
            </a:endParaRPr>
          </a:p>
        </p:txBody>
      </p:sp>
      <p:pic>
        <p:nvPicPr>
          <p:cNvPr id="6" name="Picture 5">
            <a:extLst>
              <a:ext uri="{FF2B5EF4-FFF2-40B4-BE49-F238E27FC236}">
                <a16:creationId xmlns:a16="http://schemas.microsoft.com/office/drawing/2014/main" id="{66C1D933-512B-40F2-8904-D0CEE20F60CD}"/>
              </a:ext>
            </a:extLst>
          </p:cNvPr>
          <p:cNvPicPr>
            <a:picLocks noChangeAspect="1"/>
          </p:cNvPicPr>
          <p:nvPr/>
        </p:nvPicPr>
        <p:blipFill>
          <a:blip r:embed="rId2"/>
          <a:stretch>
            <a:fillRect/>
          </a:stretch>
        </p:blipFill>
        <p:spPr>
          <a:xfrm>
            <a:off x="7963653" y="1763873"/>
            <a:ext cx="3299994" cy="3211888"/>
          </a:xfrm>
          <a:prstGeom prst="rect">
            <a:avLst/>
          </a:prstGeom>
        </p:spPr>
      </p:pic>
    </p:spTree>
    <p:extLst>
      <p:ext uri="{BB962C8B-B14F-4D97-AF65-F5344CB8AC3E}">
        <p14:creationId xmlns:p14="http://schemas.microsoft.com/office/powerpoint/2010/main" val="4244857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Module Overview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785104"/>
          </a:xfrm>
        </p:spPr>
        <p:txBody>
          <a:bodyPr/>
          <a:lstStyle/>
          <a:p>
            <a:pPr>
              <a:spcBef>
                <a:spcPts val="0"/>
              </a:spcBef>
              <a:spcAft>
                <a:spcPts val="1200"/>
              </a:spcAft>
            </a:pPr>
            <a:r>
              <a:rPr lang="en-US" dirty="0">
                <a:latin typeface="+mn-lt"/>
              </a:rPr>
              <a:t>We covered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a:latin typeface="+mn-lt"/>
              </a:rPr>
              <a:t>Creating and Managing  Data Flows</a:t>
            </a:r>
          </a:p>
        </p:txBody>
      </p:sp>
    </p:spTree>
    <p:extLst>
      <p:ext uri="{BB962C8B-B14F-4D97-AF65-F5344CB8AC3E}">
        <p14:creationId xmlns:p14="http://schemas.microsoft.com/office/powerpoint/2010/main" val="19778290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2169825"/>
          </a:xfrm>
        </p:spPr>
        <p:txBody>
          <a:bodyPr/>
          <a:lstStyle/>
          <a:p>
            <a:pPr>
              <a:spcBef>
                <a:spcPts val="0"/>
              </a:spcBef>
              <a:spcAft>
                <a:spcPts val="1200"/>
              </a:spcAft>
            </a:pPr>
            <a:r>
              <a:rPr lang="en-US" dirty="0">
                <a:latin typeface="+mn-lt"/>
              </a:rPr>
              <a:t>You will learn the following concepts:</a:t>
            </a:r>
          </a:p>
          <a:p>
            <a:pPr marL="342900" indent="-342900">
              <a:spcBef>
                <a:spcPts val="0"/>
              </a:spcBef>
              <a:spcAft>
                <a:spcPts val="600"/>
              </a:spcAft>
              <a:buFont typeface="Arial" panose="020B0604020202020204" pitchFamily="34" charset="0"/>
              <a:buChar char="•"/>
            </a:pPr>
            <a:r>
              <a:rPr lang="en-US" sz="2000" dirty="0">
                <a:latin typeface="+mn-lt"/>
              </a:rPr>
              <a:t>What is Data Flow</a:t>
            </a:r>
          </a:p>
          <a:p>
            <a:pPr marL="342900" indent="-342900">
              <a:spcBef>
                <a:spcPts val="0"/>
              </a:spcBef>
              <a:spcAft>
                <a:spcPts val="600"/>
              </a:spcAft>
              <a:buFont typeface="Arial" panose="020B0604020202020204" pitchFamily="34" charset="0"/>
              <a:buChar char="•"/>
            </a:pPr>
            <a:r>
              <a:rPr lang="en-US" sz="2000" dirty="0">
                <a:latin typeface="+mn-lt"/>
              </a:rPr>
              <a:t>Data Flows vs Datasets</a:t>
            </a:r>
          </a:p>
          <a:p>
            <a:pPr marL="342900" indent="-342900">
              <a:spcBef>
                <a:spcPts val="0"/>
              </a:spcBef>
              <a:spcAft>
                <a:spcPts val="600"/>
              </a:spcAft>
              <a:buFont typeface="Arial" panose="020B0604020202020204" pitchFamily="34" charset="0"/>
              <a:buChar char="•"/>
            </a:pPr>
            <a:r>
              <a:rPr lang="en-US" sz="2000" dirty="0">
                <a:latin typeface="+mn-lt"/>
              </a:rPr>
              <a:t>Creating and Managing  Data Flows</a:t>
            </a:r>
          </a:p>
          <a:p>
            <a:pPr marL="342900" indent="-342900">
              <a:spcBef>
                <a:spcPts val="0"/>
              </a:spcBef>
              <a:spcAft>
                <a:spcPts val="600"/>
              </a:spcAft>
              <a:buFont typeface="Arial" panose="020B0604020202020204" pitchFamily="34" charset="0"/>
              <a:buChar char="•"/>
            </a:pPr>
            <a:endParaRPr lang="en-US" sz="2000" dirty="0">
              <a:latin typeface="+mn-lt"/>
            </a:endParaRPr>
          </a:p>
        </p:txBody>
      </p:sp>
    </p:spTree>
    <p:extLst>
      <p:ext uri="{BB962C8B-B14F-4D97-AF65-F5344CB8AC3E}">
        <p14:creationId xmlns:p14="http://schemas.microsoft.com/office/powerpoint/2010/main" val="66976156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6"/>
            <a:ext cx="11076214" cy="4385816"/>
          </a:xfrm>
        </p:spPr>
        <p:txBody>
          <a:bodyPr/>
          <a:lstStyle/>
          <a:p>
            <a:pPr marL="342900" indent="-342900">
              <a:spcBef>
                <a:spcPts val="0"/>
              </a:spcBef>
              <a:spcAft>
                <a:spcPts val="600"/>
              </a:spcAft>
              <a:buFont typeface="Arial" panose="020B0604020202020204" pitchFamily="34" charset="0"/>
              <a:buChar char="•"/>
            </a:pPr>
            <a:r>
              <a:rPr lang="en-US" sz="2800" dirty="0">
                <a:latin typeface="+mn-lt"/>
              </a:rPr>
              <a:t>What is Data Flow</a:t>
            </a:r>
          </a:p>
          <a:p>
            <a:pPr marL="684900" indent="-342900">
              <a:spcBef>
                <a:spcPts val="0"/>
              </a:spcBef>
              <a:spcAft>
                <a:spcPts val="600"/>
              </a:spcAft>
              <a:buFont typeface="Courier New" panose="02070309020205020404" pitchFamily="49" charset="0"/>
              <a:buChar char="o"/>
            </a:pPr>
            <a:r>
              <a:rPr lang="en-US" dirty="0">
                <a:latin typeface="+mn-lt"/>
              </a:rPr>
              <a:t>Dataflow is a fully managed streaming analytics service that minimizes latency, processing time, and cost through autoscaling and batch processing.</a:t>
            </a:r>
          </a:p>
          <a:p>
            <a:pPr marL="342900" indent="-342900">
              <a:spcBef>
                <a:spcPts val="1200"/>
              </a:spcBef>
              <a:spcAft>
                <a:spcPts val="600"/>
              </a:spcAft>
              <a:buFont typeface="Arial" panose="020B0604020202020204" pitchFamily="34" charset="0"/>
              <a:buChar char="•"/>
            </a:pPr>
            <a:endParaRPr lang="en-US" sz="2800" dirty="0">
              <a:latin typeface="+mn-lt"/>
            </a:endParaRPr>
          </a:p>
          <a:p>
            <a:pPr marL="342900" indent="-342900">
              <a:spcBef>
                <a:spcPts val="1200"/>
              </a:spcBef>
              <a:spcAft>
                <a:spcPts val="600"/>
              </a:spcAft>
              <a:buFont typeface="Arial" panose="020B0604020202020204" pitchFamily="34" charset="0"/>
              <a:buChar char="•"/>
            </a:pPr>
            <a:r>
              <a:rPr lang="en-US" sz="2800" dirty="0">
                <a:latin typeface="+mn-lt"/>
              </a:rPr>
              <a:t>In Power BI</a:t>
            </a:r>
          </a:p>
          <a:p>
            <a:pPr marL="684900" indent="-342900">
              <a:spcBef>
                <a:spcPts val="0"/>
              </a:spcBef>
              <a:spcAft>
                <a:spcPts val="600"/>
              </a:spcAft>
              <a:buFont typeface="Courier New" panose="02070309020205020404" pitchFamily="49" charset="0"/>
              <a:buChar char="o"/>
            </a:pPr>
            <a:r>
              <a:rPr lang="en-US" dirty="0">
                <a:latin typeface="+mn-lt"/>
              </a:rPr>
              <a:t>A dataflow is a collection of tables that are created and managed in workspaces in the Power BI service. </a:t>
            </a:r>
          </a:p>
          <a:p>
            <a:pPr marL="684900" indent="-342900">
              <a:spcBef>
                <a:spcPts val="0"/>
              </a:spcBef>
              <a:spcAft>
                <a:spcPts val="600"/>
              </a:spcAft>
              <a:buFont typeface="Courier New" panose="02070309020205020404" pitchFamily="49" charset="0"/>
              <a:buChar char="o"/>
            </a:pPr>
            <a:r>
              <a:rPr lang="en-US" dirty="0">
                <a:latin typeface="+mn-lt"/>
              </a:rPr>
              <a:t>A table is a set of columns that are used to store data, much like a table within a database</a:t>
            </a:r>
          </a:p>
        </p:txBody>
      </p:sp>
    </p:spTree>
    <p:extLst>
      <p:ext uri="{BB962C8B-B14F-4D97-AF65-F5344CB8AC3E}">
        <p14:creationId xmlns:p14="http://schemas.microsoft.com/office/powerpoint/2010/main" val="8046839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grpSp>
        <p:nvGrpSpPr>
          <p:cNvPr id="16" name="Group 15">
            <a:extLst>
              <a:ext uri="{FF2B5EF4-FFF2-40B4-BE49-F238E27FC236}">
                <a16:creationId xmlns:a16="http://schemas.microsoft.com/office/drawing/2014/main" id="{E6FBC627-17DF-4690-B0EA-89F8E366C0FF}"/>
              </a:ext>
            </a:extLst>
          </p:cNvPr>
          <p:cNvGrpSpPr/>
          <p:nvPr/>
        </p:nvGrpSpPr>
        <p:grpSpPr>
          <a:xfrm>
            <a:off x="5672137" y="1880259"/>
            <a:ext cx="3838575" cy="3743325"/>
            <a:chOff x="5672137" y="1880259"/>
            <a:chExt cx="3838575" cy="3743325"/>
          </a:xfrm>
        </p:grpSpPr>
        <p:pic>
          <p:nvPicPr>
            <p:cNvPr id="12" name="Picture 11">
              <a:extLst>
                <a:ext uri="{FF2B5EF4-FFF2-40B4-BE49-F238E27FC236}">
                  <a16:creationId xmlns:a16="http://schemas.microsoft.com/office/drawing/2014/main" id="{36F81DD4-0308-4FDA-AAD6-2D70A8D2B8FE}"/>
                </a:ext>
              </a:extLst>
            </p:cNvPr>
            <p:cNvPicPr>
              <a:picLocks noChangeAspect="1"/>
            </p:cNvPicPr>
            <p:nvPr/>
          </p:nvPicPr>
          <p:blipFill>
            <a:blip r:embed="rId6"/>
            <a:stretch>
              <a:fillRect/>
            </a:stretch>
          </p:blipFill>
          <p:spPr>
            <a:xfrm>
              <a:off x="6519862" y="1880259"/>
              <a:ext cx="2990850" cy="3743325"/>
            </a:xfrm>
            <a:prstGeom prst="rect">
              <a:avLst/>
            </a:prstGeom>
          </p:spPr>
        </p:pic>
        <p:pic>
          <p:nvPicPr>
            <p:cNvPr id="15" name="Picture 14">
              <a:extLst>
                <a:ext uri="{FF2B5EF4-FFF2-40B4-BE49-F238E27FC236}">
                  <a16:creationId xmlns:a16="http://schemas.microsoft.com/office/drawing/2014/main" id="{0EB3540F-7B47-481A-A546-CDA16704F98C}"/>
                </a:ext>
              </a:extLst>
            </p:cNvPr>
            <p:cNvPicPr>
              <a:picLocks noChangeAspect="1"/>
            </p:cNvPicPr>
            <p:nvPr/>
          </p:nvPicPr>
          <p:blipFill>
            <a:blip r:embed="rId7"/>
            <a:stretch>
              <a:fillRect/>
            </a:stretch>
          </p:blipFill>
          <p:spPr>
            <a:xfrm>
              <a:off x="5672137" y="3653392"/>
              <a:ext cx="847725" cy="247650"/>
            </a:xfrm>
            <a:prstGeom prst="rect">
              <a:avLst/>
            </a:prstGeom>
          </p:spPr>
        </p:pic>
      </p:grpSp>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8"/>
          <a:stretch>
            <a:fillRect/>
          </a:stretch>
        </p:blipFill>
        <p:spPr>
          <a:xfrm>
            <a:off x="845190" y="1086407"/>
            <a:ext cx="5133975" cy="600075"/>
          </a:xfrm>
          <a:prstGeom prst="rect">
            <a:avLst/>
          </a:prstGeom>
        </p:spPr>
      </p:pic>
      <p:sp>
        <p:nvSpPr>
          <p:cNvPr id="20" name="Speech Bubble: Rectangle 19">
            <a:extLst>
              <a:ext uri="{FF2B5EF4-FFF2-40B4-BE49-F238E27FC236}">
                <a16:creationId xmlns:a16="http://schemas.microsoft.com/office/drawing/2014/main" id="{BA68A0C5-2213-43EF-8137-81FCF4599700}"/>
              </a:ext>
            </a:extLst>
          </p:cNvPr>
          <p:cNvSpPr/>
          <p:nvPr/>
        </p:nvSpPr>
        <p:spPr bwMode="auto">
          <a:xfrm>
            <a:off x="6879422" y="186627"/>
            <a:ext cx="4778251" cy="799025"/>
          </a:xfrm>
          <a:prstGeom prst="wedgeRectCallout">
            <a:avLst>
              <a:gd name="adj1" fmla="val -50872"/>
              <a:gd name="adj2" fmla="val 134645"/>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just" defTabSz="914102" fontAlgn="base">
              <a:lnSpc>
                <a:spcPct val="90000"/>
              </a:lnSpc>
              <a:spcBef>
                <a:spcPct val="0"/>
              </a:spcBef>
              <a:spcAft>
                <a:spcPts val="300"/>
              </a:spcAft>
            </a:pPr>
            <a:r>
              <a:rPr lang="en-US" sz="1400" dirty="0">
                <a:solidFill>
                  <a:schemeClr val="tx1">
                    <a:lumMod val="95000"/>
                    <a:lumOff val="5000"/>
                  </a:schemeClr>
                </a:solidFill>
                <a:ea typeface="Segoe UI" pitchFamily="34" charset="0"/>
                <a:cs typeface="Segoe UI" pitchFamily="34" charset="0"/>
              </a:rPr>
              <a:t>So datasets instead of getting data from on-premise or live data sources, datasets are getting data from Azure Data Lake using data flows.</a:t>
            </a:r>
          </a:p>
        </p:txBody>
      </p:sp>
    </p:spTree>
    <p:extLst>
      <p:ext uri="{BB962C8B-B14F-4D97-AF65-F5344CB8AC3E}">
        <p14:creationId xmlns:p14="http://schemas.microsoft.com/office/powerpoint/2010/main" val="1311333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000"/>
                                        <p:tgtEl>
                                          <p:spTgt spid="18"/>
                                        </p:tgtEl>
                                      </p:cBhvr>
                                    </p:animEffect>
                                    <p:anim calcmode="lin" valueType="num">
                                      <p:cBhvr>
                                        <p:cTn id="23" dur="1000" fill="hold"/>
                                        <p:tgtEl>
                                          <p:spTgt spid="18"/>
                                        </p:tgtEl>
                                        <p:attrNameLst>
                                          <p:attrName>ppt_x</p:attrName>
                                        </p:attrNameLst>
                                      </p:cBhvr>
                                      <p:tavLst>
                                        <p:tav tm="0">
                                          <p:val>
                                            <p:strVal val="#ppt_x"/>
                                          </p:val>
                                        </p:tav>
                                        <p:tav tm="100000">
                                          <p:val>
                                            <p:strVal val="#ppt_x"/>
                                          </p:val>
                                        </p:tav>
                                      </p:tavLst>
                                    </p:anim>
                                    <p:anim calcmode="lin" valueType="num">
                                      <p:cBhvr>
                                        <p:cTn id="2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0"/>
                                        <p:tgtEl>
                                          <p:spTgt spid="20"/>
                                        </p:tgtEl>
                                      </p:cBhvr>
                                    </p:animEffect>
                                    <p:anim calcmode="lin" valueType="num">
                                      <p:cBhvr>
                                        <p:cTn id="37" dur="1000" fill="hold"/>
                                        <p:tgtEl>
                                          <p:spTgt spid="20"/>
                                        </p:tgtEl>
                                        <p:attrNameLst>
                                          <p:attrName>ppt_x</p:attrName>
                                        </p:attrNameLst>
                                      </p:cBhvr>
                                      <p:tavLst>
                                        <p:tav tm="0">
                                          <p:val>
                                            <p:strVal val="#ppt_x"/>
                                          </p:val>
                                        </p:tav>
                                        <p:tav tm="100000">
                                          <p:val>
                                            <p:strVal val="#ppt_x"/>
                                          </p:val>
                                        </p:tav>
                                      </p:tavLst>
                                    </p:anim>
                                    <p:anim calcmode="lin" valueType="num">
                                      <p:cBhvr>
                                        <p:cTn id="38"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71BD-8800-419F-A52B-D308535F78F4}"/>
              </a:ext>
            </a:extLst>
          </p:cNvPr>
          <p:cNvSpPr>
            <a:spLocks noGrp="1"/>
          </p:cNvSpPr>
          <p:nvPr>
            <p:ph type="title"/>
          </p:nvPr>
        </p:nvSpPr>
        <p:spPr/>
        <p:txBody>
          <a:bodyPr/>
          <a:lstStyle/>
          <a:p>
            <a:r>
              <a:rPr lang="en-US" dirty="0"/>
              <a:t>Data Set</a:t>
            </a:r>
            <a:endParaRPr lang="en-IN" dirty="0"/>
          </a:p>
        </p:txBody>
      </p:sp>
      <p:sp>
        <p:nvSpPr>
          <p:cNvPr id="3" name="Content Placeholder 2">
            <a:extLst>
              <a:ext uri="{FF2B5EF4-FFF2-40B4-BE49-F238E27FC236}">
                <a16:creationId xmlns:a16="http://schemas.microsoft.com/office/drawing/2014/main" id="{D22E7C60-FD86-4C5C-BA63-EAE17B0DBB8D}"/>
              </a:ext>
            </a:extLst>
          </p:cNvPr>
          <p:cNvSpPr>
            <a:spLocks noGrp="1"/>
          </p:cNvSpPr>
          <p:nvPr>
            <p:ph sz="quarter" idx="10"/>
          </p:nvPr>
        </p:nvSpPr>
        <p:spPr>
          <a:xfrm>
            <a:off x="419100" y="1456897"/>
            <a:ext cx="11340811" cy="4278094"/>
          </a:xfrm>
        </p:spPr>
        <p:txBody>
          <a:bodyPr/>
          <a:lstStyle/>
          <a:p>
            <a:r>
              <a:rPr lang="en-US" dirty="0">
                <a:latin typeface="+mn-lt"/>
              </a:rPr>
              <a:t>Power BI Dataset is the object that contains the connection to the data source, data tables, the data itself, the relationship between tables, and DAX calculations. </a:t>
            </a:r>
          </a:p>
          <a:p>
            <a:endParaRPr lang="en-US" dirty="0">
              <a:latin typeface="+mn-lt"/>
            </a:endParaRPr>
          </a:p>
          <a:p>
            <a:endParaRPr lang="en-US" dirty="0">
              <a:latin typeface="+mn-lt"/>
            </a:endParaRPr>
          </a:p>
          <a:p>
            <a:endParaRPr lang="en-US" dirty="0">
              <a:latin typeface="+mn-lt"/>
            </a:endParaRPr>
          </a:p>
          <a:p>
            <a:endParaRPr lang="en-US" dirty="0">
              <a:latin typeface="+mn-lt"/>
            </a:endParaRPr>
          </a:p>
          <a:p>
            <a:endParaRPr lang="en-US" dirty="0">
              <a:latin typeface="+mn-lt"/>
            </a:endParaRPr>
          </a:p>
          <a:p>
            <a:r>
              <a:rPr lang="en-US" dirty="0">
                <a:latin typeface="+mn-lt"/>
              </a:rPr>
              <a:t>Usually, Power BI dataset is hidden from the Power BI Desktop view, but easily can be seen in the Power BI service.</a:t>
            </a:r>
            <a:endParaRPr lang="en-IN" dirty="0">
              <a:latin typeface="+mn-lt"/>
            </a:endParaRPr>
          </a:p>
        </p:txBody>
      </p:sp>
      <p:pic>
        <p:nvPicPr>
          <p:cNvPr id="5" name="Picture 4">
            <a:extLst>
              <a:ext uri="{FF2B5EF4-FFF2-40B4-BE49-F238E27FC236}">
                <a16:creationId xmlns:a16="http://schemas.microsoft.com/office/drawing/2014/main" id="{A0526963-0E6B-4B27-B587-2EE702FF5772}"/>
              </a:ext>
            </a:extLst>
          </p:cNvPr>
          <p:cNvPicPr>
            <a:picLocks noChangeAspect="1"/>
          </p:cNvPicPr>
          <p:nvPr/>
        </p:nvPicPr>
        <p:blipFill>
          <a:blip r:embed="rId2"/>
          <a:stretch>
            <a:fillRect/>
          </a:stretch>
        </p:blipFill>
        <p:spPr>
          <a:xfrm>
            <a:off x="1037730" y="2586533"/>
            <a:ext cx="10371539" cy="1684933"/>
          </a:xfrm>
          <a:prstGeom prst="rect">
            <a:avLst/>
          </a:prstGeom>
        </p:spPr>
      </p:pic>
    </p:spTree>
    <p:extLst>
      <p:ext uri="{BB962C8B-B14F-4D97-AF65-F5344CB8AC3E}">
        <p14:creationId xmlns:p14="http://schemas.microsoft.com/office/powerpoint/2010/main" val="294327750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71BD-8800-419F-A52B-D308535F78F4}"/>
              </a:ext>
            </a:extLst>
          </p:cNvPr>
          <p:cNvSpPr>
            <a:spLocks noGrp="1"/>
          </p:cNvSpPr>
          <p:nvPr>
            <p:ph type="title"/>
          </p:nvPr>
        </p:nvSpPr>
        <p:spPr/>
        <p:txBody>
          <a:bodyPr/>
          <a:lstStyle/>
          <a:p>
            <a:r>
              <a:rPr lang="en-US" dirty="0"/>
              <a:t>Power BI Desktop and Data Flow</a:t>
            </a:r>
            <a:endParaRPr lang="en-IN" dirty="0"/>
          </a:p>
        </p:txBody>
      </p:sp>
      <p:sp>
        <p:nvSpPr>
          <p:cNvPr id="3" name="Content Placeholder 2">
            <a:extLst>
              <a:ext uri="{FF2B5EF4-FFF2-40B4-BE49-F238E27FC236}">
                <a16:creationId xmlns:a16="http://schemas.microsoft.com/office/drawing/2014/main" id="{D22E7C60-FD86-4C5C-BA63-EAE17B0DBB8D}"/>
              </a:ext>
            </a:extLst>
          </p:cNvPr>
          <p:cNvSpPr>
            <a:spLocks noGrp="1"/>
          </p:cNvSpPr>
          <p:nvPr>
            <p:ph sz="quarter" idx="10"/>
          </p:nvPr>
        </p:nvSpPr>
        <p:spPr>
          <a:xfrm>
            <a:off x="419100" y="1456897"/>
            <a:ext cx="6183581" cy="2657138"/>
          </a:xfrm>
        </p:spPr>
        <p:txBody>
          <a:bodyPr/>
          <a:lstStyle/>
          <a:p>
            <a:pPr marL="342900" indent="-342900">
              <a:buFont typeface="Arial" panose="020B0604020202020204" pitchFamily="34" charset="0"/>
              <a:buChar char="•"/>
            </a:pPr>
            <a:r>
              <a:rPr lang="en-US" dirty="0">
                <a:latin typeface="+mn-lt"/>
              </a:rPr>
              <a:t>Power BI has a Get data option from Dataflow. </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You can simply Get Data from a Dataflow in Power BI, and choose the table that you want.</a:t>
            </a:r>
            <a:endParaRPr lang="en-IN" dirty="0">
              <a:latin typeface="+mn-lt"/>
            </a:endParaRPr>
          </a:p>
        </p:txBody>
      </p:sp>
      <p:pic>
        <p:nvPicPr>
          <p:cNvPr id="7" name="Picture 6">
            <a:extLst>
              <a:ext uri="{FF2B5EF4-FFF2-40B4-BE49-F238E27FC236}">
                <a16:creationId xmlns:a16="http://schemas.microsoft.com/office/drawing/2014/main" id="{23A83B60-D818-4371-BF24-2754A7F1CA6D}"/>
              </a:ext>
            </a:extLst>
          </p:cNvPr>
          <p:cNvPicPr>
            <a:picLocks noChangeAspect="1"/>
          </p:cNvPicPr>
          <p:nvPr/>
        </p:nvPicPr>
        <p:blipFill>
          <a:blip r:embed="rId2"/>
          <a:stretch>
            <a:fillRect/>
          </a:stretch>
        </p:blipFill>
        <p:spPr>
          <a:xfrm>
            <a:off x="6602681" y="1625061"/>
            <a:ext cx="5264549" cy="3991967"/>
          </a:xfrm>
          <a:prstGeom prst="rect">
            <a:avLst/>
          </a:prstGeom>
        </p:spPr>
      </p:pic>
    </p:spTree>
    <p:extLst>
      <p:ext uri="{BB962C8B-B14F-4D97-AF65-F5344CB8AC3E}">
        <p14:creationId xmlns:p14="http://schemas.microsoft.com/office/powerpoint/2010/main" val="33932644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BD919-7B8F-4C1A-ADB5-9C6A4B1C6AC8}"/>
              </a:ext>
            </a:extLst>
          </p:cNvPr>
          <p:cNvSpPr>
            <a:spLocks noGrp="1"/>
          </p:cNvSpPr>
          <p:nvPr>
            <p:ph type="title"/>
          </p:nvPr>
        </p:nvSpPr>
        <p:spPr/>
        <p:txBody>
          <a:bodyPr/>
          <a:lstStyle/>
          <a:p>
            <a:r>
              <a:rPr lang="en-US" dirty="0"/>
              <a:t>Why Data Flows?</a:t>
            </a:r>
            <a:endParaRPr lang="en-IN" dirty="0"/>
          </a:p>
        </p:txBody>
      </p:sp>
      <p:sp>
        <p:nvSpPr>
          <p:cNvPr id="3" name="Content Placeholder 2">
            <a:extLst>
              <a:ext uri="{FF2B5EF4-FFF2-40B4-BE49-F238E27FC236}">
                <a16:creationId xmlns:a16="http://schemas.microsoft.com/office/drawing/2014/main" id="{5E13465B-0C5D-4DA2-ABB6-026529DEAC92}"/>
              </a:ext>
            </a:extLst>
          </p:cNvPr>
          <p:cNvSpPr>
            <a:spLocks noGrp="1"/>
          </p:cNvSpPr>
          <p:nvPr>
            <p:ph sz="quarter" idx="10"/>
          </p:nvPr>
        </p:nvSpPr>
        <p:spPr>
          <a:xfrm>
            <a:off x="419100" y="1456897"/>
            <a:ext cx="11340811" cy="4888518"/>
          </a:xfrm>
        </p:spPr>
        <p:txBody>
          <a:bodyPr/>
          <a:lstStyle/>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With Power BI, we connect with different data sources, and tables are generated for each report.</a:t>
            </a:r>
          </a:p>
          <a:p>
            <a:pPr marL="342900" indent="-342900">
              <a:buFont typeface="Arial" panose="020B0604020202020204" pitchFamily="34" charset="0"/>
              <a:buChar char="•"/>
            </a:pPr>
            <a:endParaRPr lang="en-US" b="0" i="0" dirty="0">
              <a:solidFill>
                <a:srgbClr val="404040"/>
              </a:solidFill>
              <a:effectLst/>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 If you want to use the same table in another file /report, with a combination of some other tables which is not in the first file, then you would need to create connection to source, select tables in the new *.</a:t>
            </a:r>
            <a:r>
              <a:rPr lang="en-US" b="0" i="0" dirty="0" err="1">
                <a:solidFill>
                  <a:srgbClr val="404040"/>
                </a:solidFill>
                <a:effectLst/>
                <a:latin typeface="Lato" panose="020F0502020204030203" pitchFamily="34" charset="0"/>
              </a:rPr>
              <a:t>pbix</a:t>
            </a:r>
            <a:r>
              <a:rPr lang="en-US" b="0" i="0" dirty="0">
                <a:solidFill>
                  <a:srgbClr val="404040"/>
                </a:solidFill>
                <a:effectLst/>
                <a:latin typeface="Lato" panose="020F0502020204030203" pitchFamily="34" charset="0"/>
              </a:rPr>
              <a:t> file. </a:t>
            </a:r>
          </a:p>
          <a:p>
            <a:pPr marL="342900" indent="-342900">
              <a:buFont typeface="Arial" panose="020B0604020202020204" pitchFamily="34" charset="0"/>
              <a:buChar char="•"/>
            </a:pPr>
            <a:endParaRPr lang="en-US" dirty="0">
              <a:solidFill>
                <a:srgbClr val="404040"/>
              </a:solidFill>
              <a:latin typeface="Lato" panose="020F0502020204030203" pitchFamily="34" charset="0"/>
            </a:endParaRPr>
          </a:p>
          <a:p>
            <a:pPr marL="342900" indent="-342900">
              <a:buFont typeface="Arial" panose="020B0604020202020204" pitchFamily="34" charset="0"/>
              <a:buChar char="•"/>
            </a:pPr>
            <a:r>
              <a:rPr lang="en-US" b="0" i="0" dirty="0">
                <a:solidFill>
                  <a:srgbClr val="404040"/>
                </a:solidFill>
                <a:effectLst/>
                <a:latin typeface="Lato" panose="020F0502020204030203" pitchFamily="34" charset="0"/>
              </a:rPr>
              <a:t>To reduce the duplication, we can create a Data Flow, which pulls data from various sources, applies transformations( if needed), and same can be referenced by both datasets /reports</a:t>
            </a:r>
            <a:endParaRPr lang="en-US" dirty="0">
              <a:solidFill>
                <a:srgbClr val="404040"/>
              </a:solidFill>
              <a:latin typeface="Lato" panose="020F0502020204030203" pitchFamily="34" charset="0"/>
            </a:endParaRPr>
          </a:p>
          <a:p>
            <a:pPr marL="342900" indent="-342900">
              <a:buFont typeface="Arial" panose="020B0604020202020204" pitchFamily="34" charset="0"/>
              <a:buChar char="•"/>
            </a:pPr>
            <a:endParaRPr lang="en-IN" dirty="0">
              <a:latin typeface="+mn-lt"/>
            </a:endParaRPr>
          </a:p>
        </p:txBody>
      </p:sp>
    </p:spTree>
    <p:extLst>
      <p:ext uri="{BB962C8B-B14F-4D97-AF65-F5344CB8AC3E}">
        <p14:creationId xmlns:p14="http://schemas.microsoft.com/office/powerpoint/2010/main" val="217564227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Data Flow Architecture</a:t>
            </a:r>
          </a:p>
        </p:txBody>
      </p:sp>
      <p:pic>
        <p:nvPicPr>
          <p:cNvPr id="6" name="Picture 5">
            <a:extLst>
              <a:ext uri="{FF2B5EF4-FFF2-40B4-BE49-F238E27FC236}">
                <a16:creationId xmlns:a16="http://schemas.microsoft.com/office/drawing/2014/main" id="{9DC768AD-2323-4FC1-BB06-F3F724F59A34}"/>
              </a:ext>
            </a:extLst>
          </p:cNvPr>
          <p:cNvPicPr>
            <a:picLocks noChangeAspect="1"/>
          </p:cNvPicPr>
          <p:nvPr/>
        </p:nvPicPr>
        <p:blipFill>
          <a:blip r:embed="rId3"/>
          <a:stretch>
            <a:fillRect/>
          </a:stretch>
        </p:blipFill>
        <p:spPr>
          <a:xfrm>
            <a:off x="846796" y="1684997"/>
            <a:ext cx="2066925" cy="4200525"/>
          </a:xfrm>
          <a:prstGeom prst="rect">
            <a:avLst/>
          </a:prstGeom>
        </p:spPr>
      </p:pic>
      <p:pic>
        <p:nvPicPr>
          <p:cNvPr id="8" name="Picture 7">
            <a:extLst>
              <a:ext uri="{FF2B5EF4-FFF2-40B4-BE49-F238E27FC236}">
                <a16:creationId xmlns:a16="http://schemas.microsoft.com/office/drawing/2014/main" id="{FB20244F-4B65-4567-9C40-B9F35C3259B3}"/>
              </a:ext>
            </a:extLst>
          </p:cNvPr>
          <p:cNvPicPr>
            <a:picLocks noChangeAspect="1"/>
          </p:cNvPicPr>
          <p:nvPr/>
        </p:nvPicPr>
        <p:blipFill>
          <a:blip r:embed="rId4"/>
          <a:stretch>
            <a:fillRect/>
          </a:stretch>
        </p:blipFill>
        <p:spPr>
          <a:xfrm>
            <a:off x="2913721" y="1787792"/>
            <a:ext cx="2828925" cy="3686175"/>
          </a:xfrm>
          <a:prstGeom prst="rect">
            <a:avLst/>
          </a:prstGeom>
        </p:spPr>
      </p:pic>
      <p:pic>
        <p:nvPicPr>
          <p:cNvPr id="10" name="Picture 9">
            <a:extLst>
              <a:ext uri="{FF2B5EF4-FFF2-40B4-BE49-F238E27FC236}">
                <a16:creationId xmlns:a16="http://schemas.microsoft.com/office/drawing/2014/main" id="{230F2C21-EAD7-4D10-9E0F-C481D96A3177}"/>
              </a:ext>
            </a:extLst>
          </p:cNvPr>
          <p:cNvPicPr>
            <a:picLocks noChangeAspect="1"/>
          </p:cNvPicPr>
          <p:nvPr/>
        </p:nvPicPr>
        <p:blipFill>
          <a:blip r:embed="rId5"/>
          <a:stretch>
            <a:fillRect/>
          </a:stretch>
        </p:blipFill>
        <p:spPr>
          <a:xfrm>
            <a:off x="3218521" y="5623584"/>
            <a:ext cx="2524125" cy="523875"/>
          </a:xfrm>
          <a:prstGeom prst="rect">
            <a:avLst/>
          </a:prstGeom>
        </p:spPr>
      </p:pic>
      <p:pic>
        <p:nvPicPr>
          <p:cNvPr id="18" name="Picture 17">
            <a:extLst>
              <a:ext uri="{FF2B5EF4-FFF2-40B4-BE49-F238E27FC236}">
                <a16:creationId xmlns:a16="http://schemas.microsoft.com/office/drawing/2014/main" id="{72E5F8F5-2294-4FD8-B2EE-6E36EEBBEABE}"/>
              </a:ext>
            </a:extLst>
          </p:cNvPr>
          <p:cNvPicPr>
            <a:picLocks noChangeAspect="1"/>
          </p:cNvPicPr>
          <p:nvPr/>
        </p:nvPicPr>
        <p:blipFill>
          <a:blip r:embed="rId6"/>
          <a:stretch>
            <a:fillRect/>
          </a:stretch>
        </p:blipFill>
        <p:spPr>
          <a:xfrm>
            <a:off x="845190" y="1086407"/>
            <a:ext cx="5133975" cy="600075"/>
          </a:xfrm>
          <a:prstGeom prst="rect">
            <a:avLst/>
          </a:prstGeom>
        </p:spPr>
      </p:pic>
      <p:grpSp>
        <p:nvGrpSpPr>
          <p:cNvPr id="7" name="Group 6">
            <a:extLst>
              <a:ext uri="{FF2B5EF4-FFF2-40B4-BE49-F238E27FC236}">
                <a16:creationId xmlns:a16="http://schemas.microsoft.com/office/drawing/2014/main" id="{C874B4C4-7D40-44EF-B53B-BCA7A3033CAC}"/>
              </a:ext>
            </a:extLst>
          </p:cNvPr>
          <p:cNvGrpSpPr/>
          <p:nvPr/>
        </p:nvGrpSpPr>
        <p:grpSpPr>
          <a:xfrm>
            <a:off x="5742647" y="2196935"/>
            <a:ext cx="4090122" cy="1433945"/>
            <a:chOff x="5742647" y="2196935"/>
            <a:chExt cx="4090122" cy="1433945"/>
          </a:xfrm>
        </p:grpSpPr>
        <p:sp>
          <p:nvSpPr>
            <p:cNvPr id="2" name="Rectangle 1">
              <a:extLst>
                <a:ext uri="{FF2B5EF4-FFF2-40B4-BE49-F238E27FC236}">
                  <a16:creationId xmlns:a16="http://schemas.microsoft.com/office/drawing/2014/main" id="{2737FFA6-216D-4F39-8F81-D9FB26A1B389}"/>
                </a:ext>
              </a:extLst>
            </p:cNvPr>
            <p:cNvSpPr/>
            <p:nvPr/>
          </p:nvSpPr>
          <p:spPr bwMode="auto">
            <a:xfrm>
              <a:off x="7410203" y="2196935"/>
              <a:ext cx="2422566" cy="123206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1</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4" name="Connector: Elbow 3">
              <a:extLst>
                <a:ext uri="{FF2B5EF4-FFF2-40B4-BE49-F238E27FC236}">
                  <a16:creationId xmlns:a16="http://schemas.microsoft.com/office/drawing/2014/main" id="{E9B59736-D580-462F-BB51-2258EFF1B1D9}"/>
                </a:ext>
              </a:extLst>
            </p:cNvPr>
            <p:cNvCxnSpPr>
              <a:cxnSpLocks/>
              <a:stCxn id="2" idx="1"/>
              <a:endCxn id="8" idx="3"/>
            </p:cNvCxnSpPr>
            <p:nvPr/>
          </p:nvCxnSpPr>
          <p:spPr>
            <a:xfrm rot="10800000" flipV="1">
              <a:off x="5742647" y="2812968"/>
              <a:ext cx="1667557" cy="817912"/>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20E24327-27EA-4139-82E3-69AC5918808A}"/>
              </a:ext>
            </a:extLst>
          </p:cNvPr>
          <p:cNvGrpSpPr/>
          <p:nvPr/>
        </p:nvGrpSpPr>
        <p:grpSpPr>
          <a:xfrm>
            <a:off x="5730771" y="3630880"/>
            <a:ext cx="4111894" cy="1684318"/>
            <a:chOff x="5730771" y="3630880"/>
            <a:chExt cx="4111894" cy="1684318"/>
          </a:xfrm>
        </p:grpSpPr>
        <p:sp>
          <p:nvSpPr>
            <p:cNvPr id="13" name="Rectangle 12">
              <a:extLst>
                <a:ext uri="{FF2B5EF4-FFF2-40B4-BE49-F238E27FC236}">
                  <a16:creationId xmlns:a16="http://schemas.microsoft.com/office/drawing/2014/main" id="{79F90260-E5EE-4A8B-8289-D0B3B12344F4}"/>
                </a:ext>
              </a:extLst>
            </p:cNvPr>
            <p:cNvSpPr/>
            <p:nvPr/>
          </p:nvSpPr>
          <p:spPr bwMode="auto">
            <a:xfrm>
              <a:off x="7420099" y="4083133"/>
              <a:ext cx="2422566" cy="1232065"/>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Dataset 2</a:t>
              </a: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1" name="Connector: Elbow 20">
              <a:extLst>
                <a:ext uri="{FF2B5EF4-FFF2-40B4-BE49-F238E27FC236}">
                  <a16:creationId xmlns:a16="http://schemas.microsoft.com/office/drawing/2014/main" id="{FE78F1C6-1676-43A3-B663-029FE4EBDDFA}"/>
                </a:ext>
              </a:extLst>
            </p:cNvPr>
            <p:cNvCxnSpPr>
              <a:cxnSpLocks/>
            </p:cNvCxnSpPr>
            <p:nvPr/>
          </p:nvCxnSpPr>
          <p:spPr>
            <a:xfrm rot="10800000">
              <a:off x="5730771" y="3630880"/>
              <a:ext cx="1786312" cy="1055388"/>
            </a:xfrm>
            <a:prstGeom prst="bentConnector3">
              <a:avLst>
                <a:gd name="adj1" fmla="val 52659"/>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01149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par>
                          <p:cTn id="11" fill="hold">
                            <p:stCondLst>
                              <p:cond delay="0"/>
                            </p:stCondLst>
                            <p:childTnLst>
                              <p:par>
                                <p:cTn id="12" presetID="42"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0"/>
                                        <p:tgtEl>
                                          <p:spTgt spid="18"/>
                                        </p:tgtEl>
                                      </p:cBhvr>
                                    </p:animEffect>
                                    <p:anim calcmode="lin" valueType="num">
                                      <p:cBhvr>
                                        <p:cTn id="21" dur="1000" fill="hold"/>
                                        <p:tgtEl>
                                          <p:spTgt spid="18"/>
                                        </p:tgtEl>
                                        <p:attrNameLst>
                                          <p:attrName>ppt_x</p:attrName>
                                        </p:attrNameLst>
                                      </p:cBhvr>
                                      <p:tavLst>
                                        <p:tav tm="0">
                                          <p:val>
                                            <p:strVal val="#ppt_x"/>
                                          </p:val>
                                        </p:tav>
                                        <p:tav tm="100000">
                                          <p:val>
                                            <p:strVal val="#ppt_x"/>
                                          </p:val>
                                        </p:tav>
                                      </p:tavLst>
                                    </p:anim>
                                    <p:anim calcmode="lin" valueType="num">
                                      <p:cBhvr>
                                        <p:cTn id="22"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74FB-6F2C-4027-A743-22C3F270EDEC}"/>
              </a:ext>
            </a:extLst>
          </p:cNvPr>
          <p:cNvSpPr>
            <a:spLocks noGrp="1"/>
          </p:cNvSpPr>
          <p:nvPr>
            <p:ph type="title"/>
          </p:nvPr>
        </p:nvSpPr>
        <p:spPr/>
        <p:txBody>
          <a:bodyPr/>
          <a:lstStyle/>
          <a:p>
            <a:r>
              <a:rPr lang="en-US" dirty="0"/>
              <a:t>Creating Data Flow</a:t>
            </a:r>
            <a:endParaRPr lang="en-IN" dirty="0"/>
          </a:p>
        </p:txBody>
      </p:sp>
      <p:sp>
        <p:nvSpPr>
          <p:cNvPr id="3" name="Content Placeholder 2">
            <a:extLst>
              <a:ext uri="{FF2B5EF4-FFF2-40B4-BE49-F238E27FC236}">
                <a16:creationId xmlns:a16="http://schemas.microsoft.com/office/drawing/2014/main" id="{E5BAB005-3393-4730-A84E-D45FBFCC2835}"/>
              </a:ext>
            </a:extLst>
          </p:cNvPr>
          <p:cNvSpPr>
            <a:spLocks noGrp="1"/>
          </p:cNvSpPr>
          <p:nvPr>
            <p:ph sz="quarter" idx="10"/>
          </p:nvPr>
        </p:nvSpPr>
        <p:spPr>
          <a:xfrm>
            <a:off x="419100" y="1456897"/>
            <a:ext cx="6041077" cy="2913618"/>
          </a:xfrm>
        </p:spPr>
        <p:txBody>
          <a:bodyPr/>
          <a:lstStyle/>
          <a:p>
            <a:r>
              <a:rPr lang="en-US" dirty="0">
                <a:latin typeface="+mn-lt"/>
              </a:rPr>
              <a:t>To create a new Data Flow, </a:t>
            </a:r>
          </a:p>
          <a:p>
            <a:pPr marL="342900" indent="-342900">
              <a:buFont typeface="Arial" panose="020B0604020202020204" pitchFamily="34" charset="0"/>
              <a:buChar char="•"/>
            </a:pPr>
            <a:r>
              <a:rPr lang="en-US" dirty="0">
                <a:latin typeface="+mn-lt"/>
              </a:rPr>
              <a:t>Click on dropdown next to New button in Power BI Service and </a:t>
            </a:r>
          </a:p>
          <a:p>
            <a:pPr marL="342900" indent="-342900">
              <a:buFont typeface="Arial" panose="020B0604020202020204" pitchFamily="34" charset="0"/>
              <a:buChar char="•"/>
            </a:pPr>
            <a:r>
              <a:rPr lang="en-US" dirty="0">
                <a:latin typeface="+mn-lt"/>
              </a:rPr>
              <a:t>Select Data Flow</a:t>
            </a:r>
          </a:p>
          <a:p>
            <a:pPr marL="342900" indent="-342900">
              <a:buFont typeface="Arial" panose="020B0604020202020204" pitchFamily="34" charset="0"/>
              <a:buChar char="•"/>
            </a:pPr>
            <a:endParaRPr lang="en-US" dirty="0">
              <a:latin typeface="+mn-lt"/>
            </a:endParaRPr>
          </a:p>
          <a:p>
            <a:pPr marL="342900" indent="-342900">
              <a:buFont typeface="Arial" panose="020B0604020202020204" pitchFamily="34" charset="0"/>
              <a:buChar char="•"/>
            </a:pPr>
            <a:r>
              <a:rPr lang="en-US" dirty="0">
                <a:latin typeface="+mn-lt"/>
              </a:rPr>
              <a:t>And it will show the screen as follows</a:t>
            </a:r>
            <a:endParaRPr lang="en-IN" dirty="0">
              <a:latin typeface="+mn-lt"/>
            </a:endParaRPr>
          </a:p>
        </p:txBody>
      </p:sp>
      <p:pic>
        <p:nvPicPr>
          <p:cNvPr id="5" name="Picture 4">
            <a:extLst>
              <a:ext uri="{FF2B5EF4-FFF2-40B4-BE49-F238E27FC236}">
                <a16:creationId xmlns:a16="http://schemas.microsoft.com/office/drawing/2014/main" id="{83F99B3B-59D9-4C1C-BB54-DE7A254F93F9}"/>
              </a:ext>
            </a:extLst>
          </p:cNvPr>
          <p:cNvPicPr>
            <a:picLocks noChangeAspect="1"/>
          </p:cNvPicPr>
          <p:nvPr/>
        </p:nvPicPr>
        <p:blipFill>
          <a:blip r:embed="rId2"/>
          <a:stretch>
            <a:fillRect/>
          </a:stretch>
        </p:blipFill>
        <p:spPr>
          <a:xfrm>
            <a:off x="7594097" y="915349"/>
            <a:ext cx="4165814" cy="4813547"/>
          </a:xfrm>
          <a:prstGeom prst="rect">
            <a:avLst/>
          </a:prstGeom>
        </p:spPr>
      </p:pic>
      <p:pic>
        <p:nvPicPr>
          <p:cNvPr id="7" name="Picture 6">
            <a:extLst>
              <a:ext uri="{FF2B5EF4-FFF2-40B4-BE49-F238E27FC236}">
                <a16:creationId xmlns:a16="http://schemas.microsoft.com/office/drawing/2014/main" id="{12EDC5B8-BF0F-4493-A295-0DEA12153F5F}"/>
              </a:ext>
            </a:extLst>
          </p:cNvPr>
          <p:cNvPicPr>
            <a:picLocks noChangeAspect="1"/>
          </p:cNvPicPr>
          <p:nvPr/>
        </p:nvPicPr>
        <p:blipFill>
          <a:blip r:embed="rId3"/>
          <a:stretch>
            <a:fillRect/>
          </a:stretch>
        </p:blipFill>
        <p:spPr>
          <a:xfrm>
            <a:off x="3714773" y="1568491"/>
            <a:ext cx="7079895" cy="4851867"/>
          </a:xfrm>
          <a:prstGeom prst="rect">
            <a:avLst/>
          </a:prstGeom>
        </p:spPr>
      </p:pic>
    </p:spTree>
    <p:extLst>
      <p:ext uri="{BB962C8B-B14F-4D97-AF65-F5344CB8AC3E}">
        <p14:creationId xmlns:p14="http://schemas.microsoft.com/office/powerpoint/2010/main" val="20243706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Props1.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1281</TotalTime>
  <Words>645</Words>
  <Application>Microsoft Office PowerPoint</Application>
  <PresentationFormat>Widescreen</PresentationFormat>
  <Paragraphs>75</Paragraphs>
  <Slides>11</Slides>
  <Notes>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1" baseType="lpstr">
      <vt:lpstr>Arial</vt:lpstr>
      <vt:lpstr>Core Sans A 25 ExtraLight</vt:lpstr>
      <vt:lpstr>Courier New</vt:lpstr>
      <vt:lpstr>Lato</vt:lpstr>
      <vt:lpstr>Segoe UI</vt:lpstr>
      <vt:lpstr>Segoe UI Light</vt:lpstr>
      <vt:lpstr>Segoe UI Semibold</vt:lpstr>
      <vt:lpstr>Wingdings</vt:lpstr>
      <vt:lpstr>Microsoft Power Platform Template</vt:lpstr>
      <vt:lpstr>think-cell Slide</vt:lpstr>
      <vt:lpstr>PowerPoint Presentation</vt:lpstr>
      <vt:lpstr>Learning Objectives</vt:lpstr>
      <vt:lpstr>Data Flow</vt:lpstr>
      <vt:lpstr>Data Flow Architecture</vt:lpstr>
      <vt:lpstr>Data Set</vt:lpstr>
      <vt:lpstr>Power BI Desktop and Data Flow</vt:lpstr>
      <vt:lpstr>Why Data Flows?</vt:lpstr>
      <vt:lpstr>Data Flow Architecture</vt:lpstr>
      <vt:lpstr>Creating Data Flow</vt:lpstr>
      <vt:lpstr>Using Data Flow</vt:lpstr>
      <vt:lpstr>Module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Munish Arora</cp:lastModifiedBy>
  <cp:revision>474</cp:revision>
  <dcterms:created xsi:type="dcterms:W3CDTF">2020-04-30T00:33:59Z</dcterms:created>
  <dcterms:modified xsi:type="dcterms:W3CDTF">2022-04-20T09:15:37Z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